
<file path=[Content_Types].xml><?xml version="1.0" encoding="utf-8"?>
<Types xmlns="http://schemas.openxmlformats.org/package/2006/content-types">
  <Default Extension="bin" ContentType="image/unknown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68" r:id="rId6"/>
    <p:sldMasterId id="2147483670" r:id="rId7"/>
  </p:sldMasterIdLst>
  <p:notesMasterIdLst>
    <p:notesMasterId r:id="rId20"/>
  </p:notesMasterIdLst>
  <p:sldIdLst>
    <p:sldId id="256" r:id="rId8"/>
    <p:sldId id="257" r:id="rId9"/>
    <p:sldId id="262" r:id="rId10"/>
    <p:sldId id="258" r:id="rId11"/>
    <p:sldId id="343" r:id="rId12"/>
    <p:sldId id="260" r:id="rId13"/>
    <p:sldId id="261" r:id="rId14"/>
    <p:sldId id="263" r:id="rId15"/>
    <p:sldId id="264" r:id="rId16"/>
    <p:sldId id="265" r:id="rId17"/>
    <p:sldId id="266" r:id="rId18"/>
    <p:sldId id="267" r:id="rId19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gHWY4VhxWoxusV81cTk9bzjPBG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A50D9F-0974-4D87-96C5-432EAE6C3E7E}">
  <a:tblStyle styleId="{02A50D9F-0974-4D87-96C5-432EAE6C3E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A95DA-20B6-4510-AD6D-A2C3CB9AD84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25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1" name="Google Shape;211;p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u="none" strike="noStrike">
              <a:solidFill>
                <a:srgbClr val="000000"/>
              </a:solidFill>
            </a:endParaRPr>
          </a:p>
        </p:txBody>
      </p:sp>
      <p:sp>
        <p:nvSpPr>
          <p:cNvPr id="222" name="Google Shape;222;p1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If you have any questions, please don‘t hesitate to contact us.</a:t>
            </a:r>
            <a:endParaRPr/>
          </a:p>
        </p:txBody>
      </p:sp>
      <p:sp>
        <p:nvSpPr>
          <p:cNvPr id="250" name="Google Shape;250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 TVE">
  <p:cSld name="Titelfolie TV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 TVE 2">
  <p:cSld name="Titelfolie TVE 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4"/>
          <p:cNvSpPr txBox="1">
            <a:spLocks noGrp="1"/>
          </p:cNvSpPr>
          <p:nvPr>
            <p:ph type="title"/>
          </p:nvPr>
        </p:nvSpPr>
        <p:spPr>
          <a:xfrm>
            <a:off x="349136" y="2034704"/>
            <a:ext cx="8237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body" idx="1"/>
          </p:nvPr>
        </p:nvSpPr>
        <p:spPr>
          <a:xfrm>
            <a:off x="349136" y="3429000"/>
            <a:ext cx="8237912" cy="215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 TVE 2">
  <p:cSld name="Titelfolie TVE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6"/>
          <p:cNvSpPr txBox="1">
            <a:spLocks noGrp="1"/>
          </p:cNvSpPr>
          <p:nvPr>
            <p:ph type="title"/>
          </p:nvPr>
        </p:nvSpPr>
        <p:spPr>
          <a:xfrm>
            <a:off x="349136" y="2034704"/>
            <a:ext cx="8237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body" idx="1"/>
          </p:nvPr>
        </p:nvSpPr>
        <p:spPr>
          <a:xfrm>
            <a:off x="349136" y="3429000"/>
            <a:ext cx="8237912" cy="215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folie - Titel mit Inhalt" type="obj">
  <p:cSld name="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>
            <a:spLocks noGrp="1"/>
          </p:cNvSpPr>
          <p:nvPr>
            <p:ph type="title"/>
          </p:nvPr>
        </p:nvSpPr>
        <p:spPr>
          <a:xfrm>
            <a:off x="332509" y="365126"/>
            <a:ext cx="8656216" cy="93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body" idx="1"/>
          </p:nvPr>
        </p:nvSpPr>
        <p:spPr>
          <a:xfrm>
            <a:off x="332511" y="1521229"/>
            <a:ext cx="11526982" cy="4641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sldNum" idx="12"/>
          </p:nvPr>
        </p:nvSpPr>
        <p:spPr>
          <a:xfrm>
            <a:off x="11321935" y="6311901"/>
            <a:ext cx="537557" cy="3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8" name="Google Shape;48;p16"/>
          <p:cNvSpPr txBox="1"/>
          <p:nvPr/>
        </p:nvSpPr>
        <p:spPr>
          <a:xfrm>
            <a:off x="11321935" y="6311901"/>
            <a:ext cx="537557" cy="3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‹#›</a:t>
            </a:fld>
            <a:endParaRPr sz="14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 TVE 2">
  <p:cSld name="Titelfolie TVE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 txBox="1">
            <a:spLocks noGrp="1"/>
          </p:cNvSpPr>
          <p:nvPr>
            <p:ph type="title"/>
          </p:nvPr>
        </p:nvSpPr>
        <p:spPr>
          <a:xfrm>
            <a:off x="349136" y="2034704"/>
            <a:ext cx="8237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body" idx="1"/>
          </p:nvPr>
        </p:nvSpPr>
        <p:spPr>
          <a:xfrm>
            <a:off x="349136" y="3429000"/>
            <a:ext cx="8237912" cy="215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ressum &amp; Schlusswort">
  <p:cSld name="Impressum &amp; Schlusswor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349136" y="2034704"/>
            <a:ext cx="8237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>
            <a:off x="349136" y="3429000"/>
            <a:ext cx="8237912" cy="2157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9.jpg"/><Relationship Id="rId7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hyperlink" Target="mailto:info@erzgebirge-tourismus.de" TargetMode="Externa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02242" y="0"/>
            <a:ext cx="10286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3"/>
          <p:cNvPicPr preferRelativeResize="0"/>
          <p:nvPr/>
        </p:nvPicPr>
        <p:blipFill rotWithShape="1">
          <a:blip r:embed="rId4">
            <a:alphaModFix/>
          </a:blip>
          <a:srcRect l="14508" t="7779" b="7777"/>
          <a:stretch/>
        </p:blipFill>
        <p:spPr>
          <a:xfrm rot="10800000">
            <a:off x="7880464" y="-2"/>
            <a:ext cx="4311536" cy="6857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2" name="Google Shape;1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1872" y="196206"/>
            <a:ext cx="933402" cy="93244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3"/>
          <p:cNvSpPr txBox="1">
            <a:spLocks noGrp="1"/>
          </p:cNvSpPr>
          <p:nvPr>
            <p:ph type="title"/>
          </p:nvPr>
        </p:nvSpPr>
        <p:spPr>
          <a:xfrm>
            <a:off x="349136" y="2034704"/>
            <a:ext cx="8237912" cy="1325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latino"/>
              <a:buNone/>
              <a:defRPr sz="4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body" idx="1"/>
          </p:nvPr>
        </p:nvSpPr>
        <p:spPr>
          <a:xfrm>
            <a:off x="349136" y="3420689"/>
            <a:ext cx="8237912" cy="21613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/>
          <p:nvPr/>
        </p:nvSpPr>
        <p:spPr>
          <a:xfrm>
            <a:off x="11135732" y="196206"/>
            <a:ext cx="933402" cy="932441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l="-33554" t="-1" r="-31582" b="1"/>
            </a:stretch>
          </a:blip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Google Shape;16;p13"/>
          <p:cNvSpPr/>
          <p:nvPr/>
        </p:nvSpPr>
        <p:spPr>
          <a:xfrm>
            <a:off x="10079464" y="201929"/>
            <a:ext cx="933402" cy="932441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l="-3382" t="-2496" r="-3832" b="-2495"/>
            </a:stretch>
          </a:blip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15"/>
          <p:cNvCxnSpPr/>
          <p:nvPr/>
        </p:nvCxnSpPr>
        <p:spPr>
          <a:xfrm>
            <a:off x="0" y="1295235"/>
            <a:ext cx="8988725" cy="0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20" name="Google Shape;20;p15"/>
          <p:cNvSpPr txBox="1">
            <a:spLocks noGrp="1"/>
          </p:cNvSpPr>
          <p:nvPr>
            <p:ph type="title"/>
          </p:nvPr>
        </p:nvSpPr>
        <p:spPr>
          <a:xfrm>
            <a:off x="332509" y="365126"/>
            <a:ext cx="8656216" cy="93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"/>
              <a:buNone/>
              <a:defRPr sz="2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1" name="Google Shape;2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180" y="114195"/>
            <a:ext cx="1356302" cy="1162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15"/>
          <p:cNvCxnSpPr/>
          <p:nvPr/>
        </p:nvCxnSpPr>
        <p:spPr>
          <a:xfrm>
            <a:off x="9445925" y="6633557"/>
            <a:ext cx="2746075" cy="7722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" name="Google Shape;23;p15"/>
          <p:cNvCxnSpPr/>
          <p:nvPr/>
        </p:nvCxnSpPr>
        <p:spPr>
          <a:xfrm>
            <a:off x="9352109" y="6414283"/>
            <a:ext cx="102745" cy="38387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4" name="Google Shape;24;p15"/>
          <p:cNvCxnSpPr/>
          <p:nvPr/>
        </p:nvCxnSpPr>
        <p:spPr>
          <a:xfrm>
            <a:off x="9096573" y="6414283"/>
            <a:ext cx="71240" cy="72824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5" name="Google Shape;25;p15"/>
          <p:cNvCxnSpPr/>
          <p:nvPr/>
        </p:nvCxnSpPr>
        <p:spPr>
          <a:xfrm rot="10800000" flipH="1">
            <a:off x="9022557" y="6489488"/>
            <a:ext cx="142875" cy="146450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6" name="Google Shape;26;p15"/>
          <p:cNvCxnSpPr/>
          <p:nvPr/>
        </p:nvCxnSpPr>
        <p:spPr>
          <a:xfrm rot="10800000" flipH="1">
            <a:off x="8989856" y="6244292"/>
            <a:ext cx="165701" cy="156533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7" name="Google Shape;27;p15"/>
          <p:cNvCxnSpPr/>
          <p:nvPr/>
        </p:nvCxnSpPr>
        <p:spPr>
          <a:xfrm>
            <a:off x="9167813" y="6350177"/>
            <a:ext cx="62973" cy="64106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8" name="Google Shape;28;p15"/>
          <p:cNvCxnSpPr/>
          <p:nvPr/>
        </p:nvCxnSpPr>
        <p:spPr>
          <a:xfrm>
            <a:off x="9321327" y="6244292"/>
            <a:ext cx="97937" cy="105885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9" name="Google Shape;29;p15"/>
          <p:cNvCxnSpPr/>
          <p:nvPr/>
        </p:nvCxnSpPr>
        <p:spPr>
          <a:xfrm>
            <a:off x="9291516" y="6482931"/>
            <a:ext cx="148922" cy="150626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0" name="Google Shape;30;p15"/>
          <p:cNvCxnSpPr/>
          <p:nvPr/>
        </p:nvCxnSpPr>
        <p:spPr>
          <a:xfrm rot="10800000" flipH="1">
            <a:off x="9237091" y="6368400"/>
            <a:ext cx="51327" cy="53106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1" name="Google Shape;31;p15"/>
          <p:cNvCxnSpPr/>
          <p:nvPr/>
        </p:nvCxnSpPr>
        <p:spPr>
          <a:xfrm rot="10800000" flipH="1">
            <a:off x="9290545" y="6414283"/>
            <a:ext cx="61564" cy="66775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" name="Google Shape;32;p15"/>
          <p:cNvCxnSpPr/>
          <p:nvPr/>
        </p:nvCxnSpPr>
        <p:spPr>
          <a:xfrm rot="10800000" flipH="1">
            <a:off x="9250269" y="6244292"/>
            <a:ext cx="68677" cy="62422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3" name="Google Shape;33;p15"/>
          <p:cNvCxnSpPr/>
          <p:nvPr/>
        </p:nvCxnSpPr>
        <p:spPr>
          <a:xfrm>
            <a:off x="8989856" y="6400825"/>
            <a:ext cx="60184" cy="63362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4" name="Google Shape;34;p15"/>
          <p:cNvCxnSpPr/>
          <p:nvPr/>
        </p:nvCxnSpPr>
        <p:spPr>
          <a:xfrm>
            <a:off x="9252393" y="6312319"/>
            <a:ext cx="42936" cy="46604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5" name="Google Shape;35;p15"/>
          <p:cNvCxnSpPr/>
          <p:nvPr/>
        </p:nvCxnSpPr>
        <p:spPr>
          <a:xfrm>
            <a:off x="9155557" y="6245010"/>
            <a:ext cx="49637" cy="54008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6" name="Google Shape;36;p15"/>
          <p:cNvCxnSpPr/>
          <p:nvPr/>
        </p:nvCxnSpPr>
        <p:spPr>
          <a:xfrm>
            <a:off x="9419264" y="6350549"/>
            <a:ext cx="35590" cy="102121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7" name="Google Shape;37;p15"/>
          <p:cNvCxnSpPr/>
          <p:nvPr/>
        </p:nvCxnSpPr>
        <p:spPr>
          <a:xfrm rot="10800000" flipH="1">
            <a:off x="9051592" y="6421667"/>
            <a:ext cx="38311" cy="39475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8" name="Google Shape;38;p15"/>
          <p:cNvCxnSpPr/>
          <p:nvPr/>
        </p:nvCxnSpPr>
        <p:spPr>
          <a:xfrm rot="10800000" flipH="1">
            <a:off x="9170742" y="6304496"/>
            <a:ext cx="38311" cy="39475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9" name="Google Shape;39;p15"/>
          <p:cNvCxnSpPr/>
          <p:nvPr/>
        </p:nvCxnSpPr>
        <p:spPr>
          <a:xfrm rot="10800000" flipH="1">
            <a:off x="9143072" y="6551213"/>
            <a:ext cx="87714" cy="90066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40" name="Google Shape;40;p15"/>
          <p:cNvCxnSpPr/>
          <p:nvPr/>
        </p:nvCxnSpPr>
        <p:spPr>
          <a:xfrm>
            <a:off x="9236273" y="6555755"/>
            <a:ext cx="82673" cy="85524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41" name="Google Shape;41;p15"/>
          <p:cNvSpPr txBox="1">
            <a:spLocks noGrp="1"/>
          </p:cNvSpPr>
          <p:nvPr>
            <p:ph type="sldNum" idx="12"/>
          </p:nvPr>
        </p:nvSpPr>
        <p:spPr>
          <a:xfrm>
            <a:off x="11321935" y="6311901"/>
            <a:ext cx="537557" cy="3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2" name="Google Shape;42;p15"/>
          <p:cNvSpPr/>
          <p:nvPr/>
        </p:nvSpPr>
        <p:spPr>
          <a:xfrm>
            <a:off x="10329786" y="309312"/>
            <a:ext cx="901795" cy="87320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3382" t="-2496" r="-3832" b="-2495"/>
            </a:stretch>
          </a:blip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43" name="Google Shape;43;p15" descr="Ein Bild, das Logo, Grafiken, Schrift, Symbol enthält.&#10;&#10;Automatisch generierte Beschreibung"/>
          <p:cNvPicPr preferRelativeResize="0"/>
          <p:nvPr/>
        </p:nvPicPr>
        <p:blipFill rotWithShape="1">
          <a:blip r:embed="rId5">
            <a:alphaModFix/>
          </a:blip>
          <a:srcRect l="28248" r="28678"/>
          <a:stretch/>
        </p:blipFill>
        <p:spPr>
          <a:xfrm>
            <a:off x="11281505" y="186836"/>
            <a:ext cx="901796" cy="109519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5318"/>
            <a:ext cx="9385301" cy="687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7"/>
          <p:cNvPicPr preferRelativeResize="0"/>
          <p:nvPr/>
        </p:nvPicPr>
        <p:blipFill rotWithShape="1">
          <a:blip r:embed="rId4">
            <a:alphaModFix/>
          </a:blip>
          <a:srcRect l="14508" t="7779" b="7777"/>
          <a:stretch/>
        </p:blipFill>
        <p:spPr>
          <a:xfrm rot="10800000">
            <a:off x="7880464" y="-2"/>
            <a:ext cx="4311536" cy="6857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52" name="Google Shape;5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74628" y="83785"/>
            <a:ext cx="1203319" cy="120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2275" y="0"/>
            <a:ext cx="1511616" cy="12952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7"/>
          <p:cNvSpPr txBox="1">
            <a:spLocks noGrp="1"/>
          </p:cNvSpPr>
          <p:nvPr>
            <p:ph type="title"/>
          </p:nvPr>
        </p:nvSpPr>
        <p:spPr>
          <a:xfrm>
            <a:off x="349136" y="2034704"/>
            <a:ext cx="8237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latino"/>
              <a:buNone/>
              <a:defRPr sz="4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body" idx="1"/>
          </p:nvPr>
        </p:nvSpPr>
        <p:spPr>
          <a:xfrm>
            <a:off x="349136" y="3420689"/>
            <a:ext cx="8237912" cy="21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905" y="-9621"/>
            <a:ext cx="10301433" cy="686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9"/>
          <p:cNvPicPr preferRelativeResize="0"/>
          <p:nvPr/>
        </p:nvPicPr>
        <p:blipFill rotWithShape="1">
          <a:blip r:embed="rId4">
            <a:alphaModFix/>
          </a:blip>
          <a:srcRect l="14508" t="7779" b="7777"/>
          <a:stretch/>
        </p:blipFill>
        <p:spPr>
          <a:xfrm rot="10800000">
            <a:off x="7880464" y="-2"/>
            <a:ext cx="4311536" cy="6857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349136" y="2034704"/>
            <a:ext cx="8237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alatino"/>
              <a:buNone/>
              <a:defRPr sz="48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1"/>
          </p:nvPr>
        </p:nvSpPr>
        <p:spPr>
          <a:xfrm>
            <a:off x="349136" y="3420689"/>
            <a:ext cx="8237912" cy="21613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/>
          <p:nvPr/>
        </p:nvSpPr>
        <p:spPr>
          <a:xfrm>
            <a:off x="9343505" y="4930104"/>
            <a:ext cx="2750386" cy="21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cs-CZ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Tourismusverband Erzgebirge e.V.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16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Adam-Ries-Straße 16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16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09456 Annaberg-Buchholz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1600" u="sng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info@erzgebirge-tourismus.de</a:t>
            </a:r>
            <a:endParaRPr sz="16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16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03733/18800-0</a:t>
            </a:r>
            <a:endParaRPr/>
          </a:p>
        </p:txBody>
      </p:sp>
      <p:sp>
        <p:nvSpPr>
          <p:cNvPr id="65" name="Google Shape;65;p19"/>
          <p:cNvSpPr/>
          <p:nvPr/>
        </p:nvSpPr>
        <p:spPr>
          <a:xfrm>
            <a:off x="10079464" y="46578"/>
            <a:ext cx="933402" cy="932441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l="-3382" t="-2496" r="-3832" b="-2495"/>
            </a:stretch>
          </a:blip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66" name="Google Shape;6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41872" y="46577"/>
            <a:ext cx="933402" cy="93244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9"/>
          <p:cNvSpPr/>
          <p:nvPr/>
        </p:nvSpPr>
        <p:spPr>
          <a:xfrm>
            <a:off x="11117056" y="46578"/>
            <a:ext cx="933402" cy="932441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 l="-33554" t="-1" r="-31582" b="1"/>
            </a:stretch>
          </a:blip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5318"/>
            <a:ext cx="9385301" cy="687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3"/>
          <p:cNvPicPr preferRelativeResize="0"/>
          <p:nvPr/>
        </p:nvPicPr>
        <p:blipFill rotWithShape="1">
          <a:blip r:embed="rId4">
            <a:alphaModFix/>
          </a:blip>
          <a:srcRect l="14508" t="7779" b="7777"/>
          <a:stretch/>
        </p:blipFill>
        <p:spPr>
          <a:xfrm rot="10800000">
            <a:off x="7880464" y="-2"/>
            <a:ext cx="4311536" cy="6857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49" name="Google Shape;14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74628" y="83785"/>
            <a:ext cx="1203319" cy="120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2275" y="0"/>
            <a:ext cx="1511616" cy="129523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3"/>
          <p:cNvSpPr txBox="1">
            <a:spLocks noGrp="1"/>
          </p:cNvSpPr>
          <p:nvPr>
            <p:ph type="title"/>
          </p:nvPr>
        </p:nvSpPr>
        <p:spPr>
          <a:xfrm>
            <a:off x="349136" y="2034704"/>
            <a:ext cx="8237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latino"/>
              <a:buNone/>
              <a:defRPr sz="4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33"/>
          <p:cNvSpPr txBox="1">
            <a:spLocks noGrp="1"/>
          </p:cNvSpPr>
          <p:nvPr>
            <p:ph type="body" idx="1"/>
          </p:nvPr>
        </p:nvSpPr>
        <p:spPr>
          <a:xfrm>
            <a:off x="349136" y="3420689"/>
            <a:ext cx="8237912" cy="21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5318"/>
            <a:ext cx="9385301" cy="687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5"/>
          <p:cNvPicPr preferRelativeResize="0"/>
          <p:nvPr/>
        </p:nvPicPr>
        <p:blipFill rotWithShape="1">
          <a:blip r:embed="rId4">
            <a:alphaModFix/>
          </a:blip>
          <a:srcRect l="14508" t="7779" b="7777"/>
          <a:stretch/>
        </p:blipFill>
        <p:spPr>
          <a:xfrm rot="10800000">
            <a:off x="7880464" y="-2"/>
            <a:ext cx="4311536" cy="6857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59" name="Google Shape;159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74628" y="83785"/>
            <a:ext cx="1203319" cy="120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2275" y="0"/>
            <a:ext cx="1511616" cy="129523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5"/>
          <p:cNvSpPr txBox="1">
            <a:spLocks noGrp="1"/>
          </p:cNvSpPr>
          <p:nvPr>
            <p:ph type="title"/>
          </p:nvPr>
        </p:nvSpPr>
        <p:spPr>
          <a:xfrm>
            <a:off x="349136" y="2034704"/>
            <a:ext cx="8237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latino"/>
              <a:buNone/>
              <a:defRPr sz="4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body" idx="1"/>
          </p:nvPr>
        </p:nvSpPr>
        <p:spPr>
          <a:xfrm>
            <a:off x="349136" y="3420689"/>
            <a:ext cx="8237912" cy="21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positphotos.com/cz/vector/europe-gray-political-map-continent-part-eurasia-located-northern-hemisphere-551192858.html" TargetMode="External"/><Relationship Id="rId4" Type="http://schemas.openxmlformats.org/officeDocument/2006/relationships/image" Target="../media/image1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/>
          <p:cNvSpPr txBox="1">
            <a:spLocks noGrp="1"/>
          </p:cNvSpPr>
          <p:nvPr>
            <p:ph type="title" idx="4294967295"/>
          </p:nvPr>
        </p:nvSpPr>
        <p:spPr>
          <a:xfrm>
            <a:off x="349136" y="148754"/>
            <a:ext cx="8237912" cy="1325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4800"/>
              <a:buFont typeface="Palatino"/>
              <a:buNone/>
            </a:pPr>
            <a:r>
              <a:rPr lang="cs-CZ" sz="4800">
                <a:solidFill>
                  <a:srgbClr val="3A3838"/>
                </a:solidFill>
              </a:rPr>
              <a:t>EURORANDO 2026</a:t>
            </a:r>
            <a:endParaRPr>
              <a:solidFill>
                <a:srgbClr val="3A3838"/>
              </a:solidFill>
            </a:endParaRPr>
          </a:p>
        </p:txBody>
      </p:sp>
      <p:sp>
        <p:nvSpPr>
          <p:cNvPr id="172" name="Google Shape;172;p1"/>
          <p:cNvSpPr txBox="1">
            <a:spLocks noGrp="1"/>
          </p:cNvSpPr>
          <p:nvPr>
            <p:ph type="body" idx="4294967295"/>
          </p:nvPr>
        </p:nvSpPr>
        <p:spPr>
          <a:xfrm>
            <a:off x="349136" y="1271847"/>
            <a:ext cx="8237912" cy="2157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9018"/>
              </a:buClr>
              <a:buSzPts val="4000"/>
              <a:buNone/>
            </a:pPr>
            <a:r>
              <a:rPr lang="cs-CZ" sz="4000">
                <a:solidFill>
                  <a:srgbClr val="DC9018"/>
                </a:solidFill>
                <a:latin typeface="Palatino"/>
                <a:ea typeface="Palatino"/>
                <a:cs typeface="Palatino"/>
                <a:sym typeface="Palatino"/>
              </a:rPr>
              <a:t>Erzgebirge / Krušnohoří</a:t>
            </a:r>
            <a:endParaRPr sz="4000">
              <a:solidFill>
                <a:srgbClr val="DC9018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3" name="Google Shape;173;p1"/>
          <p:cNvSpPr txBox="1"/>
          <p:nvPr/>
        </p:nvSpPr>
        <p:spPr>
          <a:xfrm>
            <a:off x="-941295" y="6611779"/>
            <a:ext cx="288663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rPr>
              <a:t>TVE/D. Rückschloss</a:t>
            </a:r>
            <a:endParaRPr sz="1000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"/>
          <p:cNvSpPr txBox="1">
            <a:spLocks noGrp="1"/>
          </p:cNvSpPr>
          <p:nvPr>
            <p:ph type="title"/>
          </p:nvPr>
        </p:nvSpPr>
        <p:spPr>
          <a:xfrm>
            <a:off x="332509" y="365126"/>
            <a:ext cx="8656216" cy="93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"/>
              <a:buNone/>
            </a:pPr>
            <a:r>
              <a:rPr lang="cs-CZ"/>
              <a:t>Zeitplan</a:t>
            </a:r>
            <a:br>
              <a:rPr lang="cs-CZ"/>
            </a:br>
            <a:r>
              <a:rPr lang="cs-CZ"/>
              <a:t>						Harmonogram</a:t>
            </a:r>
            <a:endParaRPr/>
          </a:p>
        </p:txBody>
      </p:sp>
      <p:graphicFrame>
        <p:nvGraphicFramePr>
          <p:cNvPr id="283" name="Google Shape;283;p8"/>
          <p:cNvGraphicFramePr/>
          <p:nvPr/>
        </p:nvGraphicFramePr>
        <p:xfrm>
          <a:off x="1015999" y="1295236"/>
          <a:ext cx="9970450" cy="5113855"/>
        </p:xfrm>
        <a:graphic>
          <a:graphicData uri="http://schemas.openxmlformats.org/drawingml/2006/table">
            <a:tbl>
              <a:tblPr>
                <a:noFill/>
                <a:tableStyleId>{02A50D9F-0974-4D87-96C5-432EAE6C3E7E}</a:tableStyleId>
              </a:tblPr>
              <a:tblGrid>
                <a:gridCol w="5142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1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2023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schriftliche Bewerbung bei der EWV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písemná žádost o pořadatelství u EWV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Vorstellung des Projektes bei möglichen Partnern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představení projektu u potenciálních partnerů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Abstimmung mit Veranstaltungsorten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odsouhlasení pořadatelských míst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Vorbereitung von Förderanträgen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příprava projektové žádosti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Kick Off Meeting aller Partner (danach regelmäßige Treffen)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Kick Off setkání všech partnerů, poté pravidelná setkání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Festsetzen eines Themas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stanovení tématu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1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2024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Festschreiben der gemeinsamen Vision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odsouhlasení společné vize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der Website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spuštění webových stránek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Implementierung des Newsletters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zahájení rozesílání newsletteru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Durchführung einer Risikoanalyse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zpracování analýzy rizik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Entwicklung eines Kommunikations und Marketingplans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zpracování komunikačního a marketingového plánu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Ausarbeitung eines detaillierten Projektstrukturplans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vypracování detailní struktury projektu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Ausarbeitung von Verträgen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příprava smluv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Auswahl der Wanderungen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výběr tras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Planung des Transportsystems (u.a. mit RVE)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plánování dopravní obslužnosti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Reservierung von Unterkunftskapazitäten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rezervace ubytovacích kapacit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Erstellen von Social Media Kanälen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spuštění sociálních sítí</a:t>
                      </a:r>
                      <a:endParaRPr/>
                    </a:p>
                  </a:txBody>
                  <a:tcPr marL="9150" marR="9150" marT="91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"/>
          <p:cNvSpPr txBox="1">
            <a:spLocks noGrp="1"/>
          </p:cNvSpPr>
          <p:nvPr>
            <p:ph type="title"/>
          </p:nvPr>
        </p:nvSpPr>
        <p:spPr>
          <a:xfrm>
            <a:off x="332509" y="365126"/>
            <a:ext cx="8656216" cy="93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"/>
              <a:buNone/>
            </a:pPr>
            <a:r>
              <a:rPr lang="cs-CZ"/>
              <a:t>Zeitplan</a:t>
            </a:r>
            <a:br>
              <a:rPr lang="cs-CZ"/>
            </a:br>
            <a:r>
              <a:rPr lang="cs-CZ"/>
              <a:t>						Harmonogram</a:t>
            </a:r>
            <a:endParaRPr/>
          </a:p>
        </p:txBody>
      </p:sp>
      <p:graphicFrame>
        <p:nvGraphicFramePr>
          <p:cNvPr id="290" name="Google Shape;290;p9"/>
          <p:cNvGraphicFramePr/>
          <p:nvPr/>
        </p:nvGraphicFramePr>
        <p:xfrm>
          <a:off x="999884" y="1295236"/>
          <a:ext cx="9855200" cy="5384420"/>
        </p:xfrm>
        <a:graphic>
          <a:graphicData uri="http://schemas.openxmlformats.org/drawingml/2006/table">
            <a:tbl>
              <a:tblPr>
                <a:noFill/>
                <a:tableStyleId>{02A50D9F-0974-4D87-96C5-432EAE6C3E7E}</a:tableStyleId>
              </a:tblPr>
              <a:tblGrid>
                <a:gridCol w="508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4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2025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Entwicklung von Marketing und Merchandisingartikeln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výroba marketingových / propagačních předmětů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Auswahl von touristischen Aktivitäten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výběr turistických aktivit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Erstellen von Pauschalangeboten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zpracování paušálních nabídek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Instandhaltung / Aufwertung der Wanderungen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údržba a vylepšení tras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Öffnung für Gruppenbuchungen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nabídka skupinových rezervací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Planung des Kultur und Begleitprogramms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plánování kulturního a doprovodného programu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Suche nach freiwilligen Helfern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výběr dobrovolníků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Auswahl von Wanderführern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výběr průvodců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Abschluss relevanter Versicherungen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uzavření relevatních smluv o pojištění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4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2026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Koordination der freiwilligen Helfer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koordinace dobrovolníků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Planung der Eröffnungs und Abschlussveranstaltung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plánování zahajovací a závěrečné akce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Planung des Kultur und Begleitprogramms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plánování kulturního a doprovodného programu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Planung der medizinischen Versorgung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zajištění zdravotního dozoru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2"/>
          <p:cNvSpPr txBox="1">
            <a:spLocks noGrp="1"/>
          </p:cNvSpPr>
          <p:nvPr>
            <p:ph type="title"/>
          </p:nvPr>
        </p:nvSpPr>
        <p:spPr>
          <a:xfrm>
            <a:off x="444670" y="3290296"/>
            <a:ext cx="8237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800"/>
              <a:buFont typeface="Palatino"/>
              <a:buNone/>
            </a:pPr>
            <a:r>
              <a:rPr lang="cs-CZ">
                <a:solidFill>
                  <a:srgbClr val="FFC000"/>
                </a:solidFill>
              </a:rPr>
              <a:t>GLÜCK AUF!</a:t>
            </a:r>
            <a:br>
              <a:rPr lang="cs-CZ"/>
            </a:br>
            <a:br>
              <a:rPr lang="cs-CZ" sz="4000"/>
            </a:br>
            <a:br>
              <a:rPr lang="cs-CZ" sz="4000"/>
            </a:br>
            <a:br>
              <a:rPr lang="cs-CZ" sz="4000"/>
            </a:br>
            <a:br>
              <a:rPr lang="cs-CZ"/>
            </a:br>
            <a:r>
              <a:rPr lang="cs-CZ">
                <a:solidFill>
                  <a:srgbClr val="FFC000"/>
                </a:solidFill>
              </a:rPr>
              <a:t>Zdař Bůh!</a:t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296" name="Google Shape;296;p12"/>
          <p:cNvSpPr txBox="1">
            <a:spLocks noGrp="1"/>
          </p:cNvSpPr>
          <p:nvPr>
            <p:ph type="body" idx="1"/>
          </p:nvPr>
        </p:nvSpPr>
        <p:spPr>
          <a:xfrm>
            <a:off x="444670" y="4411639"/>
            <a:ext cx="8237912" cy="21571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"/>
          <p:cNvSpPr txBox="1">
            <a:spLocks noGrp="1"/>
          </p:cNvSpPr>
          <p:nvPr>
            <p:ph type="title"/>
          </p:nvPr>
        </p:nvSpPr>
        <p:spPr>
          <a:xfrm>
            <a:off x="332508" y="191069"/>
            <a:ext cx="9154392" cy="110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"/>
              <a:buNone/>
            </a:pPr>
            <a:r>
              <a:rPr lang="cs-CZ"/>
              <a:t>Agenda 					</a:t>
            </a:r>
            <a:br>
              <a:rPr lang="cs-CZ"/>
            </a:br>
            <a:r>
              <a:rPr lang="cs-CZ"/>
              <a:t>						Program</a:t>
            </a:r>
            <a:endParaRPr/>
          </a:p>
        </p:txBody>
      </p:sp>
      <p:sp>
        <p:nvSpPr>
          <p:cNvPr id="180" name="Google Shape;180;p2"/>
          <p:cNvSpPr txBox="1">
            <a:spLocks noGrp="1"/>
          </p:cNvSpPr>
          <p:nvPr>
            <p:ph type="body" idx="1"/>
          </p:nvPr>
        </p:nvSpPr>
        <p:spPr>
          <a:xfrm>
            <a:off x="228599" y="1626733"/>
            <a:ext cx="6045201" cy="538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Vorstellung aller Teilnehmer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Vorstelung EURORANDO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Partner und Unterstützer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Zeitplan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Thema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81" name="Google Shape;181;p2"/>
          <p:cNvSpPr txBox="1"/>
          <p:nvPr/>
        </p:nvSpPr>
        <p:spPr>
          <a:xfrm>
            <a:off x="6273800" y="1626733"/>
            <a:ext cx="5562599" cy="53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Představení účastníků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Představení EURORANDA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Partneři a podporovatelé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Harmonogram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Téma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82" name="Google Shape;18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5947" y="4124394"/>
            <a:ext cx="3020106" cy="221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" descr="Ein Bild, das Person, Im Haus, Schneiden, Schnitt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 t="6273" b="6770"/>
          <a:stretch/>
        </p:blipFill>
        <p:spPr>
          <a:xfrm>
            <a:off x="332508" y="4126367"/>
            <a:ext cx="378023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" descr="Ein Bild, das draußen, Zug, Bahn, Baum enthält.&#10;&#10;Automatisch generierte Beschreibung"/>
          <p:cNvPicPr preferRelativeResize="0"/>
          <p:nvPr/>
        </p:nvPicPr>
        <p:blipFill rotWithShape="1">
          <a:blip r:embed="rId5">
            <a:alphaModFix/>
          </a:blip>
          <a:srcRect t="13537"/>
          <a:stretch/>
        </p:blipFill>
        <p:spPr>
          <a:xfrm>
            <a:off x="8129730" y="4126367"/>
            <a:ext cx="3833671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title"/>
          </p:nvPr>
        </p:nvSpPr>
        <p:spPr>
          <a:xfrm>
            <a:off x="1277184" y="860997"/>
            <a:ext cx="8237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latino"/>
              <a:buNone/>
            </a:pPr>
            <a:r>
              <a:rPr lang="cs-CZ"/>
              <a:t>Wer ist wer?</a:t>
            </a:r>
            <a:br>
              <a:rPr lang="cs-CZ"/>
            </a:br>
            <a:r>
              <a:rPr lang="cs-CZ"/>
              <a:t>Kdo je kdo?</a:t>
            </a:r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body" idx="1"/>
          </p:nvPr>
        </p:nvSpPr>
        <p:spPr>
          <a:xfrm>
            <a:off x="349136" y="3429000"/>
            <a:ext cx="8237912" cy="215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"/>
          <p:cNvSpPr txBox="1">
            <a:spLocks noGrp="1"/>
          </p:cNvSpPr>
          <p:nvPr>
            <p:ph type="title"/>
          </p:nvPr>
        </p:nvSpPr>
        <p:spPr>
          <a:xfrm>
            <a:off x="332509" y="365126"/>
            <a:ext cx="8656216" cy="93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"/>
              <a:buNone/>
            </a:pPr>
            <a:r>
              <a:rPr lang="cs-CZ"/>
              <a:t>Was ist EURORANDO?</a:t>
            </a:r>
            <a:br>
              <a:rPr lang="cs-CZ"/>
            </a:br>
            <a:r>
              <a:rPr lang="cs-CZ"/>
              <a:t>					Co je EURORANDO?</a:t>
            </a:r>
            <a:endParaRPr/>
          </a:p>
        </p:txBody>
      </p:sp>
      <p:sp>
        <p:nvSpPr>
          <p:cNvPr id="190" name="Google Shape;190;p4"/>
          <p:cNvSpPr txBox="1">
            <a:spLocks noGrp="1"/>
          </p:cNvSpPr>
          <p:nvPr>
            <p:ph type="body" idx="1"/>
          </p:nvPr>
        </p:nvSpPr>
        <p:spPr>
          <a:xfrm>
            <a:off x="0" y="1469290"/>
            <a:ext cx="6859861" cy="538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Europäisches Wandertreffen, dass alle 5 Jahre unter dem Dach von EWV stattfindet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Bisher sind 5 Jahrgänge verlaufen: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2001 – Strasbourg, F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2006 – České Budějovice, CZ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2011 – Granada, 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2016 – Skåne, 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2021 – Sibiu, RO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Teilnehmerzahl: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3.000 – 5.000 untergebrachte Besucher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Ca. 1.000 Tagesgeste</a:t>
            </a:r>
            <a:endParaRPr/>
          </a:p>
        </p:txBody>
      </p:sp>
      <p:sp>
        <p:nvSpPr>
          <p:cNvPr id="191" name="Google Shape;191;p4"/>
          <p:cNvSpPr txBox="1"/>
          <p:nvPr/>
        </p:nvSpPr>
        <p:spPr>
          <a:xfrm>
            <a:off x="6864822" y="1469291"/>
            <a:ext cx="5231641" cy="53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Evropské setkání turistů, které se koná každých 5 let pod hlavičkou EWV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Doposud proběhlo 5 ročníků: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2001 – Strasbourg, F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2006 – České Budějovice, CZ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2011 – Granada, E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2016 – Skåne, 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2021 – Sibiu, RO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Počet účastníků: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3.000 – 5.000 ubytovaných návštěvníků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Cca. 1.000 jednodenních hostů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CE38A-6007-44CD-BEE1-5CDB4086E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Erzgebirge = </a:t>
            </a:r>
            <a:r>
              <a:rPr lang="cs-CZ" dirty="0" err="1"/>
              <a:t>Wanderregion</a:t>
            </a:r>
            <a:r>
              <a:rPr lang="cs-CZ" dirty="0"/>
              <a:t> in Mitte </a:t>
            </a:r>
            <a:r>
              <a:rPr lang="cs-CZ" dirty="0" err="1"/>
              <a:t>Europas</a:t>
            </a:r>
            <a:br>
              <a:rPr lang="cs-CZ" dirty="0"/>
            </a:br>
            <a:r>
              <a:rPr lang="cs-CZ" dirty="0"/>
              <a:t>Krušnohoří = turistický region uprostřed Evropy</a:t>
            </a:r>
            <a:endParaRPr lang="de-DE" dirty="0"/>
          </a:p>
        </p:txBody>
      </p:sp>
      <p:pic>
        <p:nvPicPr>
          <p:cNvPr id="7" name="Inhaltsplatzhalter 6" descr="Ein Bild, das Text, Karte, Schrift, Diagramm enthält.&#10;&#10;Automatisch generierte Beschreibung">
            <a:extLst>
              <a:ext uri="{FF2B5EF4-FFF2-40B4-BE49-F238E27FC236}">
                <a16:creationId xmlns:a16="http://schemas.microsoft.com/office/drawing/2014/main" id="{DC8FE6AC-B9F6-4F88-9D8E-2F8FAFD85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7888" r="8852" b="8603"/>
          <a:stretch/>
        </p:blipFill>
        <p:spPr>
          <a:xfrm>
            <a:off x="6406347" y="1408645"/>
            <a:ext cx="4946597" cy="4736510"/>
          </a:xfrm>
          <a:ln>
            <a:noFill/>
          </a:ln>
        </p:spPr>
      </p:pic>
      <p:pic>
        <p:nvPicPr>
          <p:cNvPr id="3" name="Zástupný obsah 4">
            <a:extLst>
              <a:ext uri="{FF2B5EF4-FFF2-40B4-BE49-F238E27FC236}">
                <a16:creationId xmlns:a16="http://schemas.microsoft.com/office/drawing/2014/main" id="{0070D34A-99F4-3B79-DF44-77D4DC2A2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" y="1408644"/>
            <a:ext cx="4804267" cy="4804267"/>
          </a:xfrm>
          <a:prstGeom prst="rect">
            <a:avLst/>
          </a:prstGeom>
        </p:spPr>
      </p:pic>
      <p:sp>
        <p:nvSpPr>
          <p:cNvPr id="4" name="Ovál 6">
            <a:extLst>
              <a:ext uri="{FF2B5EF4-FFF2-40B4-BE49-F238E27FC236}">
                <a16:creationId xmlns:a16="http://schemas.microsoft.com/office/drawing/2014/main" id="{D4D446D9-DAD8-9113-48DF-5215FC552FCB}"/>
              </a:ext>
            </a:extLst>
          </p:cNvPr>
          <p:cNvSpPr/>
          <p:nvPr/>
        </p:nvSpPr>
        <p:spPr>
          <a:xfrm rot="20096180">
            <a:off x="2991746" y="4187028"/>
            <a:ext cx="409966" cy="129236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se šipkou 9">
            <a:extLst>
              <a:ext uri="{FF2B5EF4-FFF2-40B4-BE49-F238E27FC236}">
                <a16:creationId xmlns:a16="http://schemas.microsoft.com/office/drawing/2014/main" id="{0DB03363-5E52-E82E-9302-E7D9F4C769B9}"/>
              </a:ext>
            </a:extLst>
          </p:cNvPr>
          <p:cNvCxnSpPr>
            <a:cxnSpLocks/>
          </p:cNvCxnSpPr>
          <p:nvPr/>
        </p:nvCxnSpPr>
        <p:spPr>
          <a:xfrm flipV="1">
            <a:off x="3347382" y="4181582"/>
            <a:ext cx="5416474" cy="73801"/>
          </a:xfrm>
          <a:prstGeom prst="straightConnector1">
            <a:avLst/>
          </a:prstGeom>
          <a:ln>
            <a:solidFill>
              <a:srgbClr val="A1C03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ovéPole 10">
            <a:extLst>
              <a:ext uri="{FF2B5EF4-FFF2-40B4-BE49-F238E27FC236}">
                <a16:creationId xmlns:a16="http://schemas.microsoft.com/office/drawing/2014/main" id="{5EAE216E-8D43-F8B7-9AE7-CCFD532AEFDC}"/>
              </a:ext>
            </a:extLst>
          </p:cNvPr>
          <p:cNvSpPr txBox="1"/>
          <p:nvPr/>
        </p:nvSpPr>
        <p:spPr>
          <a:xfrm>
            <a:off x="550744" y="6246223"/>
            <a:ext cx="5593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>
                <a:solidFill>
                  <a:schemeClr val="bg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Evropa Šedá Politická Mapa Kontinent Část Eurasie Která Nachází Severní Stock Vector by ©Furian 551192858 (depositphotos.com)</a:t>
            </a:r>
            <a:endParaRPr lang="cs-CZ" sz="7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1E7DCD6-2821-BE0D-B1B2-C2CBAA8111BF}"/>
              </a:ext>
            </a:extLst>
          </p:cNvPr>
          <p:cNvSpPr/>
          <p:nvPr/>
        </p:nvSpPr>
        <p:spPr>
          <a:xfrm>
            <a:off x="3230880" y="4397016"/>
            <a:ext cx="5334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3042BE4C-020A-3C51-63B5-B8075F9A8612}"/>
              </a:ext>
            </a:extLst>
          </p:cNvPr>
          <p:cNvSpPr/>
          <p:nvPr/>
        </p:nvSpPr>
        <p:spPr>
          <a:xfrm>
            <a:off x="4107180" y="4709436"/>
            <a:ext cx="5334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7A86C73B-7C20-AA3C-FBBC-D488198530D0}"/>
              </a:ext>
            </a:extLst>
          </p:cNvPr>
          <p:cNvSpPr/>
          <p:nvPr/>
        </p:nvSpPr>
        <p:spPr>
          <a:xfrm>
            <a:off x="3135637" y="3497856"/>
            <a:ext cx="5334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0B59350B-A415-AB83-AAA5-8DEE20516E45}"/>
              </a:ext>
            </a:extLst>
          </p:cNvPr>
          <p:cNvSpPr/>
          <p:nvPr/>
        </p:nvSpPr>
        <p:spPr>
          <a:xfrm>
            <a:off x="2640337" y="4497424"/>
            <a:ext cx="5334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54EEAFC9-0C0F-855F-C2DF-6FDE4696BF3D}"/>
              </a:ext>
            </a:extLst>
          </p:cNvPr>
          <p:cNvSpPr/>
          <p:nvPr/>
        </p:nvSpPr>
        <p:spPr>
          <a:xfrm>
            <a:off x="1516387" y="5850927"/>
            <a:ext cx="53340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91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6"/>
          <p:cNvPicPr preferRelativeResize="0"/>
          <p:nvPr/>
        </p:nvPicPr>
        <p:blipFill rotWithShape="1">
          <a:blip r:embed="rId3">
            <a:alphaModFix/>
          </a:blip>
          <a:srcRect l="3873" t="16398" r="25461" b="9145"/>
          <a:stretch/>
        </p:blipFill>
        <p:spPr>
          <a:xfrm>
            <a:off x="1211114" y="1295236"/>
            <a:ext cx="9212239" cy="546030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 txBox="1">
            <a:spLocks noGrp="1"/>
          </p:cNvSpPr>
          <p:nvPr>
            <p:ph type="title"/>
          </p:nvPr>
        </p:nvSpPr>
        <p:spPr>
          <a:xfrm>
            <a:off x="332509" y="365126"/>
            <a:ext cx="3134022" cy="93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"/>
              <a:buNone/>
            </a:pPr>
            <a:r>
              <a:rPr lang="cs-CZ"/>
              <a:t>Veranstaltungsort</a:t>
            </a:r>
            <a:br>
              <a:rPr lang="cs-CZ"/>
            </a:br>
            <a:r>
              <a:rPr lang="cs-CZ"/>
              <a:t>Místo konání</a:t>
            </a:r>
            <a:endParaRPr/>
          </a:p>
        </p:txBody>
      </p:sp>
      <p:sp>
        <p:nvSpPr>
          <p:cNvPr id="215" name="Google Shape;215;p6"/>
          <p:cNvSpPr/>
          <p:nvPr/>
        </p:nvSpPr>
        <p:spPr>
          <a:xfrm>
            <a:off x="4567449" y="2519042"/>
            <a:ext cx="3057099" cy="3133463"/>
          </a:xfrm>
          <a:prstGeom prst="ellipse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6" name="Google Shape;216;p6"/>
          <p:cNvSpPr/>
          <p:nvPr/>
        </p:nvSpPr>
        <p:spPr>
          <a:xfrm>
            <a:off x="3584810" y="1678675"/>
            <a:ext cx="5022378" cy="4814199"/>
          </a:xfrm>
          <a:prstGeom prst="ellipse">
            <a:avLst/>
          </a:prstGeom>
          <a:noFill/>
          <a:ln w="4445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7" name="Google Shape;217;p6"/>
          <p:cNvSpPr/>
          <p:nvPr/>
        </p:nvSpPr>
        <p:spPr>
          <a:xfrm>
            <a:off x="5735977" y="3586432"/>
            <a:ext cx="720045" cy="668740"/>
          </a:xfrm>
          <a:prstGeom prst="triangle">
            <a:avLst>
              <a:gd name="adj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8" name="Google Shape;218;p6"/>
          <p:cNvSpPr txBox="1"/>
          <p:nvPr/>
        </p:nvSpPr>
        <p:spPr>
          <a:xfrm>
            <a:off x="4258285" y="373251"/>
            <a:ext cx="4158017" cy="93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"/>
              <a:buNone/>
            </a:pPr>
            <a:r>
              <a:rPr lang="cs-CZ" sz="2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Termin: 20. – 26. 9. 2026</a:t>
            </a:r>
            <a:endParaRPr sz="28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 txBox="1">
            <a:spLocks noGrp="1"/>
          </p:cNvSpPr>
          <p:nvPr>
            <p:ph type="title"/>
          </p:nvPr>
        </p:nvSpPr>
        <p:spPr>
          <a:xfrm>
            <a:off x="332509" y="365126"/>
            <a:ext cx="8656216" cy="93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"/>
              <a:buNone/>
            </a:pPr>
            <a:r>
              <a:rPr lang="cs-CZ"/>
              <a:t>EURORANDO 2026 </a:t>
            </a:r>
            <a:endParaRPr/>
          </a:p>
        </p:txBody>
      </p:sp>
      <p:sp>
        <p:nvSpPr>
          <p:cNvPr id="225" name="Google Shape;225;p10"/>
          <p:cNvSpPr txBox="1"/>
          <p:nvPr/>
        </p:nvSpPr>
        <p:spPr>
          <a:xfrm>
            <a:off x="316351" y="1422352"/>
            <a:ext cx="5497596" cy="313932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1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Termin: </a:t>
            </a:r>
            <a:r>
              <a:rPr lang="cs-CZ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20. – 26.9.2026 (Europäische Sportwoche, Europäischer Wandertag)</a:t>
            </a:r>
            <a:endParaRPr sz="18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1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Innovation: </a:t>
            </a:r>
            <a:r>
              <a:rPr lang="cs-CZ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erste grenzüberschreitende EURORANDO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1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Thema: </a:t>
            </a:r>
            <a:r>
              <a:rPr lang="cs-CZ" sz="1800" u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UNESCO WeltKulturerbe </a:t>
            </a:r>
            <a:r>
              <a:rPr lang="cs-CZ" sz="1800" i="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Montanregion Erzgebirge/Krušnohoří</a:t>
            </a:r>
            <a:endParaRPr sz="1800" i="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Attraktivitäten: 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Wanderwegenetz in wunderschöner Natur</a:t>
            </a:r>
            <a:endParaRPr sz="1800" b="0" i="0" u="none" strike="noStrike" cap="none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Bergbaudenkmäler</a:t>
            </a:r>
            <a:endParaRPr sz="1800" b="0" i="0" u="none" strike="noStrike" cap="none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Traditionen + Handwerk</a:t>
            </a:r>
            <a:endParaRPr sz="1800" b="0" i="0" u="none" strike="noStrike" cap="none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Weihnachten</a:t>
            </a:r>
            <a:endParaRPr sz="1800" b="0" i="0" u="none" strike="noStrike" cap="none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6" name="Google Shape;226;p10"/>
          <p:cNvSpPr txBox="1"/>
          <p:nvPr/>
        </p:nvSpPr>
        <p:spPr>
          <a:xfrm>
            <a:off x="6153272" y="1439717"/>
            <a:ext cx="5670905" cy="313932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1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Termín: </a:t>
            </a:r>
            <a:r>
              <a:rPr lang="cs-CZ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20. – 26. 9. 2026 (Evropský týden sportu, Evropský den turistiky)</a:t>
            </a:r>
            <a:endParaRPr sz="18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1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Innovace: </a:t>
            </a:r>
            <a:r>
              <a:rPr lang="cs-CZ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první přeshraniční EURORANDO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1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Téma: </a:t>
            </a:r>
            <a:r>
              <a:rPr lang="cs-CZ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Světové dědictví </a:t>
            </a:r>
            <a:r>
              <a:rPr lang="cs-CZ" sz="1800" u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UNESCO </a:t>
            </a:r>
            <a:r>
              <a:rPr lang="cs-CZ" sz="1800" i="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Montanregion Erzgebirge/Krušnohoří</a:t>
            </a:r>
            <a:endParaRPr sz="1800" i="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Atraktivity: 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Síť pěších turistických tras v překrásné přírodě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Hornické památky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Tradice + řemesla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Vánoce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4977647" y="5858743"/>
            <a:ext cx="288663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rPr>
              <a:t>TVE/T. Thomann</a:t>
            </a:r>
            <a:endParaRPr/>
          </a:p>
        </p:txBody>
      </p:sp>
      <p:pic>
        <p:nvPicPr>
          <p:cNvPr id="228" name="Google Shape;228;p10" descr="Ein Bild, das Spielzeug, Person, Nagel, Im Haus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 t="11293" b="47427"/>
          <a:stretch/>
        </p:blipFill>
        <p:spPr>
          <a:xfrm>
            <a:off x="6213746" y="4899304"/>
            <a:ext cx="2774978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0" descr="Ein Bild, das draußen, Nacht, Himmel, Wasser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 t="6172"/>
          <a:stretch/>
        </p:blipFill>
        <p:spPr>
          <a:xfrm>
            <a:off x="9224215" y="4899304"/>
            <a:ext cx="2752734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0" descr="Ein Bild, das Kleidung, Person, Marschieren, Parade enthält.&#10;&#10;Automatisch generierte Beschreibu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090" y="4899304"/>
            <a:ext cx="2765379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0" descr="Ein Bild, das draußen, Wolke, Himmel, Landschaft enthält.&#10;&#10;Automatisch generierte Beschreibung"/>
          <p:cNvPicPr preferRelativeResize="0"/>
          <p:nvPr/>
        </p:nvPicPr>
        <p:blipFill rotWithShape="1">
          <a:blip r:embed="rId6">
            <a:alphaModFix/>
          </a:blip>
          <a:srcRect t="26767" b="33747"/>
          <a:stretch/>
        </p:blipFill>
        <p:spPr>
          <a:xfrm>
            <a:off x="163807" y="4899304"/>
            <a:ext cx="2794006" cy="1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332509" y="365126"/>
            <a:ext cx="8656216" cy="93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"/>
              <a:buNone/>
            </a:pPr>
            <a:r>
              <a:rPr lang="cs-CZ"/>
              <a:t>Partners</a:t>
            </a:r>
            <a:br>
              <a:rPr lang="cs-CZ"/>
            </a:br>
            <a:r>
              <a:rPr lang="cs-CZ"/>
              <a:t>Partneři</a:t>
            </a:r>
            <a:endParaRPr/>
          </a:p>
        </p:txBody>
      </p:sp>
      <p:sp>
        <p:nvSpPr>
          <p:cNvPr id="245" name="Google Shape;245;p7"/>
          <p:cNvSpPr txBox="1">
            <a:spLocks noGrp="1"/>
          </p:cNvSpPr>
          <p:nvPr>
            <p:ph type="body" idx="1"/>
          </p:nvPr>
        </p:nvSpPr>
        <p:spPr>
          <a:xfrm>
            <a:off x="332511" y="1521229"/>
            <a:ext cx="4512444" cy="4641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Interreg Projektpartner: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Destinační agentura Krušnohoří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Tourismusverband Erzgebirge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Klub českých turistů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Kurort Oberwiesenthal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46" name="Google Shape;246;p7"/>
          <p:cNvSpPr txBox="1"/>
          <p:nvPr/>
        </p:nvSpPr>
        <p:spPr>
          <a:xfrm>
            <a:off x="4844955" y="1521228"/>
            <a:ext cx="7014534" cy="497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 sz="2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Unterstützer / podporovatelé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Karlovarský kraj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Ústecký kraj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Landkreis Erzgebirgskreis</a:t>
            </a:r>
            <a:endParaRPr sz="2000" b="0" i="0" u="none" strike="noStrike" cap="none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TMGS (Tourism Marketing Corporation Saxony mbH)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LTV (Landestourismusverband Sachsen e.V.)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Montanregion</a:t>
            </a:r>
            <a:endParaRPr sz="2000" b="0" i="0" u="none" strike="noStrike" cap="none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Boží Dar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Loučná pod Klínovcem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Jáchymov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Weitere Städte und Gemeiden / další města a obce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Erzgebirgsverein e. V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Kultureinrichtungen / kulturní zařízení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Vereine / spolky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…</a:t>
            </a:r>
            <a:endParaRPr/>
          </a:p>
          <a:p>
            <a:pPr marL="685800" marR="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"/>
          <p:cNvSpPr txBox="1">
            <a:spLocks noGrp="1"/>
          </p:cNvSpPr>
          <p:nvPr>
            <p:ph type="title"/>
          </p:nvPr>
        </p:nvSpPr>
        <p:spPr>
          <a:xfrm>
            <a:off x="332509" y="365126"/>
            <a:ext cx="8656216" cy="93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"/>
              <a:buNone/>
            </a:pPr>
            <a:r>
              <a:rPr lang="cs-CZ"/>
              <a:t>Kontakt</a:t>
            </a:r>
            <a:endParaRPr/>
          </a:p>
        </p:txBody>
      </p:sp>
      <p:grpSp>
        <p:nvGrpSpPr>
          <p:cNvPr id="253" name="Google Shape;253;p11"/>
          <p:cNvGrpSpPr/>
          <p:nvPr/>
        </p:nvGrpSpPr>
        <p:grpSpPr>
          <a:xfrm>
            <a:off x="408707" y="2183682"/>
            <a:ext cx="5687293" cy="4007880"/>
            <a:chOff x="0" y="62984"/>
            <a:chExt cx="5687293" cy="4007880"/>
          </a:xfrm>
        </p:grpSpPr>
        <p:sp>
          <p:nvSpPr>
            <p:cNvPr id="254" name="Google Shape;254;p11"/>
            <p:cNvSpPr/>
            <p:nvPr/>
          </p:nvSpPr>
          <p:spPr>
            <a:xfrm>
              <a:off x="0" y="62984"/>
              <a:ext cx="5687293" cy="491399"/>
            </a:xfrm>
            <a:prstGeom prst="roundRect">
              <a:avLst>
                <a:gd name="adj" fmla="val 16667"/>
              </a:avLst>
            </a:prstGeom>
            <a:solidFill>
              <a:srgbClr val="A1C03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 txBox="1"/>
            <p:nvPr/>
          </p:nvSpPr>
          <p:spPr>
            <a:xfrm>
              <a:off x="23988" y="86972"/>
              <a:ext cx="5639317" cy="443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Palatino"/>
                <a:buNone/>
              </a:pPr>
              <a:r>
                <a:rPr lang="cs-CZ" sz="1900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Ines Hanisch-Lupaschko</a:t>
              </a: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0" y="554384"/>
              <a:ext cx="5687293" cy="1440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 txBox="1"/>
            <p:nvPr/>
          </p:nvSpPr>
          <p:spPr>
            <a:xfrm>
              <a:off x="0" y="554384"/>
              <a:ext cx="5687293" cy="1440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550" tIns="30475" rIns="170675" bIns="304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Palatino"/>
                <a:buChar char="•"/>
              </a:pPr>
              <a:r>
                <a:rPr lang="cs-CZ" sz="19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Managing director</a:t>
              </a:r>
              <a:endParaRPr sz="19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3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Palatino"/>
                <a:buChar char="•"/>
              </a:pPr>
              <a:r>
                <a:rPr lang="cs-CZ" sz="19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Tel. +49 3733 18800-24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3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Palatino"/>
                <a:buChar char="•"/>
              </a:pPr>
              <a:r>
                <a:rPr lang="cs-CZ" sz="19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i.hanisch-lupaschko@erzgebirge-tourismus.de</a:t>
              </a:r>
              <a:endParaRPr/>
            </a:p>
            <a:p>
              <a:pPr marL="171450" marR="0" lvl="1" indent="-50800" algn="l" rtl="0">
                <a:lnSpc>
                  <a:spcPct val="90000"/>
                </a:lnSpc>
                <a:spcBef>
                  <a:spcPts val="3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Palatino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0" y="1995105"/>
              <a:ext cx="5687293" cy="491399"/>
            </a:xfrm>
            <a:prstGeom prst="roundRect">
              <a:avLst>
                <a:gd name="adj" fmla="val 16667"/>
              </a:avLst>
            </a:prstGeom>
            <a:solidFill>
              <a:srgbClr val="A1C03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 txBox="1"/>
            <p:nvPr/>
          </p:nvSpPr>
          <p:spPr>
            <a:xfrm>
              <a:off x="23988" y="2019093"/>
              <a:ext cx="5639317" cy="443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Palatino"/>
                <a:buNone/>
              </a:pPr>
              <a:r>
                <a:rPr lang="cs-CZ" sz="1900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Anni Borrmann</a:t>
              </a: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0" y="2486504"/>
              <a:ext cx="5687293" cy="1092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 txBox="1"/>
            <p:nvPr/>
          </p:nvSpPr>
          <p:spPr>
            <a:xfrm>
              <a:off x="0" y="2486504"/>
              <a:ext cx="5687293" cy="1092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550" tIns="30475" rIns="170675" bIns="304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Palatino"/>
                <a:buChar char="•"/>
              </a:pPr>
              <a:r>
                <a:rPr lang="cs-CZ" sz="19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PM active tourism / hiking</a:t>
              </a:r>
              <a:endParaRPr sz="19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3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Palatino"/>
                <a:buChar char="•"/>
              </a:pPr>
              <a:r>
                <a:rPr lang="cs-CZ" sz="19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Tel. +49 3733 18800-29 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3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Palatino"/>
                <a:buChar char="•"/>
              </a:pPr>
              <a:r>
                <a:rPr lang="cs-CZ" sz="19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a.borrmann@erzgebirge-tourismus.de</a:t>
              </a: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0" y="3579465"/>
              <a:ext cx="5687293" cy="491399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1"/>
            <p:cNvSpPr txBox="1"/>
            <p:nvPr/>
          </p:nvSpPr>
          <p:spPr>
            <a:xfrm>
              <a:off x="23988" y="3603453"/>
              <a:ext cx="5639317" cy="443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"/>
                <a:buNone/>
              </a:pPr>
              <a:endParaRPr sz="16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</p:grpSp>
      <p:sp>
        <p:nvSpPr>
          <p:cNvPr id="264" name="Google Shape;264;p11"/>
          <p:cNvSpPr txBox="1">
            <a:spLocks noGrp="1"/>
          </p:cNvSpPr>
          <p:nvPr>
            <p:ph type="body" idx="1"/>
          </p:nvPr>
        </p:nvSpPr>
        <p:spPr>
          <a:xfrm>
            <a:off x="332509" y="1641677"/>
            <a:ext cx="5763491" cy="4641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Tourismusverband Erzgebirge e.V.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65" name="Google Shape;265;p11"/>
          <p:cNvSpPr txBox="1"/>
          <p:nvPr/>
        </p:nvSpPr>
        <p:spPr>
          <a:xfrm>
            <a:off x="6172198" y="1641677"/>
            <a:ext cx="5763491" cy="497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16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Destinační agentura Krušnohoří, zs. &amp; Klub českých turistů</a:t>
            </a:r>
            <a:endParaRPr sz="16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rgbClr val="212529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rgbClr val="212529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rgbClr val="212529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rgbClr val="212529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grpSp>
        <p:nvGrpSpPr>
          <p:cNvPr id="266" name="Google Shape;266;p11"/>
          <p:cNvGrpSpPr/>
          <p:nvPr/>
        </p:nvGrpSpPr>
        <p:grpSpPr>
          <a:xfrm>
            <a:off x="6248396" y="2138953"/>
            <a:ext cx="5687293" cy="4097340"/>
            <a:chOff x="0" y="18255"/>
            <a:chExt cx="5687293" cy="4097340"/>
          </a:xfrm>
        </p:grpSpPr>
        <p:sp>
          <p:nvSpPr>
            <p:cNvPr id="267" name="Google Shape;267;p11"/>
            <p:cNvSpPr/>
            <p:nvPr/>
          </p:nvSpPr>
          <p:spPr>
            <a:xfrm>
              <a:off x="0" y="18255"/>
              <a:ext cx="5687293" cy="486720"/>
            </a:xfrm>
            <a:prstGeom prst="roundRect">
              <a:avLst>
                <a:gd name="adj" fmla="val 16667"/>
              </a:avLst>
            </a:prstGeom>
            <a:solidFill>
              <a:srgbClr val="A1C03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1"/>
            <p:cNvSpPr txBox="1"/>
            <p:nvPr/>
          </p:nvSpPr>
          <p:spPr>
            <a:xfrm>
              <a:off x="23760" y="42015"/>
              <a:ext cx="5639773" cy="4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Palatino"/>
                <a:buNone/>
              </a:pPr>
              <a:r>
                <a:rPr lang="cs-CZ" sz="1900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Jan Kerner</a:t>
              </a: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0" y="504975"/>
              <a:ext cx="5687293" cy="1506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 txBox="1"/>
            <p:nvPr/>
          </p:nvSpPr>
          <p:spPr>
            <a:xfrm>
              <a:off x="0" y="504975"/>
              <a:ext cx="5687293" cy="1506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550" tIns="33000" rIns="184900" bIns="33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Palatino"/>
                <a:buChar char="•"/>
              </a:pPr>
              <a:r>
                <a:rPr lang="cs-CZ" sz="20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Deputy director</a:t>
              </a:r>
              <a:endPara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Palatino"/>
                <a:buChar char="•"/>
              </a:pPr>
              <a:r>
                <a:rPr lang="cs-CZ" sz="20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Tel. +420 604 226 316</a:t>
              </a:r>
              <a:endPara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Palatino"/>
                <a:buChar char="•"/>
              </a:pPr>
              <a:r>
                <a:rPr lang="cs-CZ" sz="20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kerner@krusnehory.cz</a:t>
              </a:r>
              <a:endPara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endParaRPr>
            </a:p>
            <a:p>
              <a:pPr marL="228600" marR="0" lvl="1" indent="-1016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Palatino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0" y="2011935"/>
              <a:ext cx="5687293" cy="486720"/>
            </a:xfrm>
            <a:prstGeom prst="roundRect">
              <a:avLst>
                <a:gd name="adj" fmla="val 16667"/>
              </a:avLst>
            </a:prstGeom>
            <a:solidFill>
              <a:srgbClr val="A1C03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 txBox="1"/>
            <p:nvPr/>
          </p:nvSpPr>
          <p:spPr>
            <a:xfrm>
              <a:off x="23760" y="2035695"/>
              <a:ext cx="5639773" cy="4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Palatino"/>
                <a:buNone/>
              </a:pPr>
              <a:r>
                <a:rPr lang="cs-CZ" sz="1900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Zdeňka Šrédlová</a:t>
              </a: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0" y="2498655"/>
              <a:ext cx="5687293" cy="1130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 txBox="1"/>
            <p:nvPr/>
          </p:nvSpPr>
          <p:spPr>
            <a:xfrm>
              <a:off x="0" y="2498655"/>
              <a:ext cx="5687293" cy="1130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550" tIns="33000" rIns="184900" bIns="33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Palatino"/>
                <a:buChar char="•"/>
              </a:pPr>
              <a:r>
                <a:rPr lang="cs-CZ" sz="20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PM modernisation of walking routes</a:t>
              </a:r>
              <a:endPara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Palatino"/>
                <a:buChar char="•"/>
              </a:pPr>
              <a:r>
                <a:rPr lang="cs-CZ" sz="20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Tel. +420 724076303</a:t>
              </a:r>
              <a:endParaRPr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Palatino"/>
                <a:buChar char="•"/>
              </a:pPr>
              <a:r>
                <a:rPr lang="cs-CZ" sz="2000" b="0" i="0" u="none" strike="noStrike" cap="none">
                  <a:solidFill>
                    <a:schemeClr val="dk1"/>
                  </a:solidFill>
                  <a:latin typeface="Palatino"/>
                  <a:ea typeface="Palatino"/>
                  <a:cs typeface="Palatino"/>
                  <a:sym typeface="Palatino"/>
                </a:rPr>
                <a:t>zdenka.sredlova@gmail.com</a:t>
              </a: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0" y="3628875"/>
              <a:ext cx="5687293" cy="486720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 txBox="1"/>
            <p:nvPr/>
          </p:nvSpPr>
          <p:spPr>
            <a:xfrm>
              <a:off x="23760" y="3652635"/>
              <a:ext cx="5639773" cy="4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"/>
                <a:buNone/>
              </a:pPr>
              <a:endParaRPr sz="16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itelfolie TV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foli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elfolie TVE 4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mpressum &amp; Schlusswor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Vlastní návrh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itelfolie TVE 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itelfolie TVE 3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774</Words>
  <Application>Microsoft Office PowerPoint</Application>
  <PresentationFormat>Širokoúhlá obrazovka</PresentationFormat>
  <Paragraphs>181</Paragraphs>
  <Slides>12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12</vt:i4>
      </vt:variant>
    </vt:vector>
  </HeadingPairs>
  <TitlesOfParts>
    <vt:vector size="22" baseType="lpstr">
      <vt:lpstr>Arial</vt:lpstr>
      <vt:lpstr>Calibri</vt:lpstr>
      <vt:lpstr>Palatino</vt:lpstr>
      <vt:lpstr>Titelfolie TVE</vt:lpstr>
      <vt:lpstr>Standardfolie</vt:lpstr>
      <vt:lpstr>Titelfolie TVE 4</vt:lpstr>
      <vt:lpstr>Impressum &amp; Schlusswort</vt:lpstr>
      <vt:lpstr>Vlastní návrh</vt:lpstr>
      <vt:lpstr>Titelfolie TVE 2</vt:lpstr>
      <vt:lpstr>Titelfolie TVE 3</vt:lpstr>
      <vt:lpstr>EURORANDO 2026</vt:lpstr>
      <vt:lpstr>Agenda             Program</vt:lpstr>
      <vt:lpstr>Wer ist wer? Kdo je kdo?</vt:lpstr>
      <vt:lpstr>Was ist EURORANDO?      Co je EURORANDO?</vt:lpstr>
      <vt:lpstr>Erzgebirge = Wanderregion in Mitte Europas Krušnohoří = turistický region uprostřed Evropy</vt:lpstr>
      <vt:lpstr>Veranstaltungsort Místo konání</vt:lpstr>
      <vt:lpstr>EURORANDO 2026 </vt:lpstr>
      <vt:lpstr>Partners Partneři</vt:lpstr>
      <vt:lpstr>Kontakt</vt:lpstr>
      <vt:lpstr>Zeitplan       Harmonogram</vt:lpstr>
      <vt:lpstr>Zeitplan       Harmonogram</vt:lpstr>
      <vt:lpstr>GLÜCK AUF!     Zdař Bůh!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EURORANDO 2026</dc:title>
  <dc:creator>Stephan Theile</dc:creator>
  <cp:lastModifiedBy>Jan Kerner</cp:lastModifiedBy>
  <cp:revision>2</cp:revision>
  <dcterms:created xsi:type="dcterms:W3CDTF">2021-10-22T07:10:32Z</dcterms:created>
  <dcterms:modified xsi:type="dcterms:W3CDTF">2023-10-24T09:14:48Z</dcterms:modified>
</cp:coreProperties>
</file>